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  <p:sldMasterId id="2147483688" r:id="rId2"/>
  </p:sldMasterIdLst>
  <p:notesMasterIdLst>
    <p:notesMasterId r:id="rId10"/>
  </p:notesMasterIdLst>
  <p:sldIdLst>
    <p:sldId id="367" r:id="rId3"/>
    <p:sldId id="368" r:id="rId4"/>
    <p:sldId id="369" r:id="rId5"/>
    <p:sldId id="375" r:id="rId6"/>
    <p:sldId id="378" r:id="rId7"/>
    <p:sldId id="377" r:id="rId8"/>
    <p:sldId id="379" r:id="rId9"/>
  </p:sldIdLst>
  <p:sldSz cx="12192000" cy="6858000"/>
  <p:notesSz cx="6797675" cy="992505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28D8F7-C47A-455F-A030-474D414AFF9D}">
          <p14:sldIdLst>
            <p14:sldId id="367"/>
            <p14:sldId id="368"/>
            <p14:sldId id="369"/>
            <p14:sldId id="375"/>
            <p14:sldId id="378"/>
            <p14:sldId id="377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orient="horz" pos="1979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pos="6176" userDrawn="1">
          <p15:clr>
            <a:srgbClr val="A4A3A4"/>
          </p15:clr>
        </p15:guide>
        <p15:guide id="7" pos="3454" userDrawn="1">
          <p15:clr>
            <a:srgbClr val="A4A3A4"/>
          </p15:clr>
        </p15:guide>
        <p15:guide id="8" orient="horz" pos="2954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na Alieva (RU)" initials="FA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1E7"/>
    <a:srgbClr val="E7E9F3"/>
    <a:srgbClr val="DEDEDE"/>
    <a:srgbClr val="8AC2E2"/>
    <a:srgbClr val="000099"/>
    <a:srgbClr val="003977"/>
    <a:srgbClr val="0000FF"/>
    <a:srgbClr val="2A385E"/>
    <a:srgbClr val="F27E00"/>
    <a:srgbClr val="007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837" autoAdjust="0"/>
  </p:normalViewPr>
  <p:slideViewPr>
    <p:cSldViewPr snapToGrid="0" showGuides="1">
      <p:cViewPr varScale="1">
        <p:scale>
          <a:sx n="123" d="100"/>
          <a:sy n="123" d="100"/>
        </p:scale>
        <p:origin x="90" y="96"/>
      </p:cViewPr>
      <p:guideLst>
        <p:guide pos="393"/>
        <p:guide orient="horz" pos="1979"/>
        <p:guide orient="horz" pos="3906"/>
        <p:guide pos="6176"/>
        <p:guide pos="3454"/>
        <p:guide orient="horz" pos="2954"/>
        <p:guide orient="horz" pos="37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B3F2FE70-2686-4236-85E2-CF27A702D201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F7804391-3690-4BD8-ADFF-009F3532D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9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396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9A089F-BBAD-40D5-B4C5-04A3D7A608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9A089F-BBAD-40D5-B4C5-04A3D7A60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vert="horz" wrap="square" lIns="0" rIns="0" anchor="ctr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endParaRPr lang="ru-RU" sz="2800" b="1" kern="1200" dirty="0">
              <a:solidFill>
                <a:srgbClr val="0055BB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-2009457" y="1613180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491393" y="6296025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A2839-71AE-43FF-AE16-27D033107267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4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6740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890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80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8372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9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904468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9CD2FE-B625-4542-8023-6997F6AA9102}"/>
              </a:ext>
            </a:extLst>
          </p:cNvPr>
          <p:cNvSpPr/>
          <p:nvPr userDrawn="1"/>
        </p:nvSpPr>
        <p:spPr>
          <a:xfrm>
            <a:off x="0" y="6273800"/>
            <a:ext cx="122682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7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5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1960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9A089F-BBAD-40D5-B4C5-04A3D7A608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1992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vert="horz" wrap="square" lIns="0" rIns="0" anchor="ctr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endParaRPr lang="ru-RU" sz="2800" b="1" kern="1200" dirty="0">
              <a:solidFill>
                <a:srgbClr val="0055BB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-2009457" y="1613180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-2009457" y="2292920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7" name="Рисунок 2">
            <a:extLst>
              <a:ext uri="{FF2B5EF4-FFF2-40B4-BE49-F238E27FC236}">
                <a16:creationId xmlns:a16="http://schemas.microsoft.com/office/drawing/2014/main" id="{BA4F9E05-428F-4B6D-AE37-0CE46376EA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6412914"/>
            <a:ext cx="1812436" cy="357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A2839-71AE-43FF-AE16-27D033107267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9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904468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9CD2FE-B625-4542-8023-6997F6AA9102}"/>
              </a:ext>
            </a:extLst>
          </p:cNvPr>
          <p:cNvSpPr/>
          <p:nvPr userDrawn="1"/>
        </p:nvSpPr>
        <p:spPr>
          <a:xfrm>
            <a:off x="0" y="6273800"/>
            <a:ext cx="122682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D3F90B8-00E5-4A99-A84D-2E26B5BF60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319310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740722F9-3344-4814-AF06-B96FE6BD4528}"/>
              </a:ext>
            </a:extLst>
          </p:cNvPr>
          <p:cNvSpPr/>
          <p:nvPr userDrawn="1"/>
        </p:nvSpPr>
        <p:spPr>
          <a:xfrm>
            <a:off x="11490456" y="6453188"/>
            <a:ext cx="150682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fld id="{14D38384-7A71-42FD-A8FA-E9EF1AAD0FA2}" type="slidenum">
              <a:rPr lang="ru-RU" sz="9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r"/>
              <a:t>‹#›</a:t>
            </a:fld>
            <a:endParaRPr lang="ru-RU" sz="9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CE6B3CF7-F27C-4B62-9608-C9D92F1A9D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6412914"/>
            <a:ext cx="1812436" cy="3570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1C84A0-241D-40C9-9016-D025D5CBD1A0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666DEC-8863-4095-99B4-33B231365B8B}"/>
              </a:ext>
            </a:extLst>
          </p:cNvPr>
          <p:cNvSpPr/>
          <p:nvPr userDrawn="1"/>
        </p:nvSpPr>
        <p:spPr>
          <a:xfrm>
            <a:off x="12540509" y="41781"/>
            <a:ext cx="288656" cy="658592"/>
          </a:xfrm>
          <a:prstGeom prst="rect">
            <a:avLst/>
          </a:prstGeom>
          <a:solidFill>
            <a:srgbClr val="F2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25E9AE-27AE-4D8A-BF9C-74DB74944BC7}"/>
              </a:ext>
            </a:extLst>
          </p:cNvPr>
          <p:cNvSpPr/>
          <p:nvPr userDrawn="1"/>
        </p:nvSpPr>
        <p:spPr>
          <a:xfrm>
            <a:off x="12540509" y="912611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0294C4-7813-47B8-AC7E-97A05351A900}"/>
              </a:ext>
            </a:extLst>
          </p:cNvPr>
          <p:cNvSpPr/>
          <p:nvPr userDrawn="1"/>
        </p:nvSpPr>
        <p:spPr>
          <a:xfrm>
            <a:off x="12540508" y="1783441"/>
            <a:ext cx="288656" cy="65859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9FFAE6D-C8DF-4434-B953-AD0F201278E4}"/>
              </a:ext>
            </a:extLst>
          </p:cNvPr>
          <p:cNvSpPr/>
          <p:nvPr userDrawn="1"/>
        </p:nvSpPr>
        <p:spPr>
          <a:xfrm>
            <a:off x="12540508" y="2654271"/>
            <a:ext cx="288656" cy="658592"/>
          </a:xfrm>
          <a:prstGeom prst="rect">
            <a:avLst/>
          </a:prstGeom>
          <a:solidFill>
            <a:srgbClr val="7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4D82-6C9B-406F-8450-D0177499347F}"/>
              </a:ext>
            </a:extLst>
          </p:cNvPr>
          <p:cNvSpPr/>
          <p:nvPr userDrawn="1"/>
        </p:nvSpPr>
        <p:spPr>
          <a:xfrm>
            <a:off x="12540508" y="3525101"/>
            <a:ext cx="288656" cy="660945"/>
          </a:xfrm>
          <a:prstGeom prst="rect">
            <a:avLst/>
          </a:prstGeom>
          <a:solidFill>
            <a:srgbClr val="007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id="{4B084CF2-06B7-4B57-B7A4-0B8DC9E5AC03}"/>
              </a:ext>
            </a:extLst>
          </p:cNvPr>
          <p:cNvSpPr/>
          <p:nvPr userDrawn="1"/>
        </p:nvSpPr>
        <p:spPr>
          <a:xfrm>
            <a:off x="12530125" y="4398284"/>
            <a:ext cx="288656" cy="658592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:a16="http://schemas.microsoft.com/office/drawing/2014/main" id="{AF1CE4FC-2F95-42B0-AC52-DEE66DB43CB8}"/>
              </a:ext>
            </a:extLst>
          </p:cNvPr>
          <p:cNvSpPr/>
          <p:nvPr userDrawn="1"/>
        </p:nvSpPr>
        <p:spPr>
          <a:xfrm>
            <a:off x="12530125" y="5269114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ACBDDCF5-5D3D-4C83-BE09-4C59C64F889C}"/>
              </a:ext>
            </a:extLst>
          </p:cNvPr>
          <p:cNvSpPr/>
          <p:nvPr userDrawn="1"/>
        </p:nvSpPr>
        <p:spPr>
          <a:xfrm>
            <a:off x="12530125" y="6139942"/>
            <a:ext cx="288656" cy="660945"/>
          </a:xfrm>
          <a:prstGeom prst="rect">
            <a:avLst/>
          </a:prstGeom>
          <a:solidFill>
            <a:srgbClr val="F1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4" r:id="rId7"/>
    <p:sldLayoutId id="2147483682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D3F90B8-00E5-4A99-A84D-2E26B5BF60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D3F90B8-00E5-4A99-A84D-2E26B5BF6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740722F9-3344-4814-AF06-B96FE6BD4528}"/>
              </a:ext>
            </a:extLst>
          </p:cNvPr>
          <p:cNvSpPr/>
          <p:nvPr userDrawn="1"/>
        </p:nvSpPr>
        <p:spPr>
          <a:xfrm>
            <a:off x="11490456" y="6453188"/>
            <a:ext cx="150682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fld id="{14D38384-7A71-42FD-A8FA-E9EF1AAD0FA2}" type="slidenum">
              <a:rPr lang="ru-RU" sz="9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r"/>
              <a:t>‹#›</a:t>
            </a:fld>
            <a:endParaRPr lang="ru-RU" sz="9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1C84A0-241D-40C9-9016-D025D5CBD1A0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666DEC-8863-4095-99B4-33B231365B8B}"/>
              </a:ext>
            </a:extLst>
          </p:cNvPr>
          <p:cNvSpPr/>
          <p:nvPr userDrawn="1"/>
        </p:nvSpPr>
        <p:spPr>
          <a:xfrm>
            <a:off x="12540509" y="41781"/>
            <a:ext cx="288656" cy="658592"/>
          </a:xfrm>
          <a:prstGeom prst="rect">
            <a:avLst/>
          </a:prstGeom>
          <a:solidFill>
            <a:srgbClr val="F2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25E9AE-27AE-4D8A-BF9C-74DB74944BC7}"/>
              </a:ext>
            </a:extLst>
          </p:cNvPr>
          <p:cNvSpPr/>
          <p:nvPr userDrawn="1"/>
        </p:nvSpPr>
        <p:spPr>
          <a:xfrm>
            <a:off x="12540509" y="912611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0294C4-7813-47B8-AC7E-97A05351A900}"/>
              </a:ext>
            </a:extLst>
          </p:cNvPr>
          <p:cNvSpPr/>
          <p:nvPr userDrawn="1"/>
        </p:nvSpPr>
        <p:spPr>
          <a:xfrm>
            <a:off x="12540508" y="1783441"/>
            <a:ext cx="288656" cy="65859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9FFAE6D-C8DF-4434-B953-AD0F201278E4}"/>
              </a:ext>
            </a:extLst>
          </p:cNvPr>
          <p:cNvSpPr/>
          <p:nvPr userDrawn="1"/>
        </p:nvSpPr>
        <p:spPr>
          <a:xfrm>
            <a:off x="12540508" y="2654271"/>
            <a:ext cx="288656" cy="658592"/>
          </a:xfrm>
          <a:prstGeom prst="rect">
            <a:avLst/>
          </a:prstGeom>
          <a:solidFill>
            <a:srgbClr val="7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4D82-6C9B-406F-8450-D0177499347F}"/>
              </a:ext>
            </a:extLst>
          </p:cNvPr>
          <p:cNvSpPr/>
          <p:nvPr userDrawn="1"/>
        </p:nvSpPr>
        <p:spPr>
          <a:xfrm>
            <a:off x="12540508" y="3525101"/>
            <a:ext cx="288656" cy="660945"/>
          </a:xfrm>
          <a:prstGeom prst="rect">
            <a:avLst/>
          </a:prstGeom>
          <a:solidFill>
            <a:srgbClr val="007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id="{4B084CF2-06B7-4B57-B7A4-0B8DC9E5AC03}"/>
              </a:ext>
            </a:extLst>
          </p:cNvPr>
          <p:cNvSpPr/>
          <p:nvPr userDrawn="1"/>
        </p:nvSpPr>
        <p:spPr>
          <a:xfrm>
            <a:off x="12530125" y="4398284"/>
            <a:ext cx="288656" cy="658592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:a16="http://schemas.microsoft.com/office/drawing/2014/main" id="{AF1CE4FC-2F95-42B0-AC52-DEE66DB43CB8}"/>
              </a:ext>
            </a:extLst>
          </p:cNvPr>
          <p:cNvSpPr/>
          <p:nvPr userDrawn="1"/>
        </p:nvSpPr>
        <p:spPr>
          <a:xfrm>
            <a:off x="12530125" y="5269114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ACBDDCF5-5D3D-4C83-BE09-4C59C64F889C}"/>
              </a:ext>
            </a:extLst>
          </p:cNvPr>
          <p:cNvSpPr/>
          <p:nvPr userDrawn="1"/>
        </p:nvSpPr>
        <p:spPr>
          <a:xfrm>
            <a:off x="12530125" y="6139942"/>
            <a:ext cx="288656" cy="660945"/>
          </a:xfrm>
          <a:prstGeom prst="rect">
            <a:avLst/>
          </a:prstGeom>
          <a:solidFill>
            <a:srgbClr val="F1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8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3952">
          <p15:clr>
            <a:srgbClr val="F26B43"/>
          </p15:clr>
        </p15:guide>
        <p15:guide id="5" pos="37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C6CFF-7845-3347-A128-9936346DD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026" y="2613779"/>
            <a:ext cx="9835472" cy="2462213"/>
          </a:xfrm>
        </p:spPr>
        <p:txBody>
          <a:bodyPr/>
          <a:lstStyle/>
          <a:p>
            <a:r>
              <a:rPr lang="ru-RU" dirty="0">
                <a:latin typeface="+mn-lt"/>
              </a:rPr>
              <a:t>План проведения Научной сессии НИЯУ МИФИ</a:t>
            </a:r>
          </a:p>
          <a:p>
            <a:endParaRPr lang="ru-RU" sz="4400" dirty="0">
              <a:latin typeface="+mn-lt"/>
            </a:endParaRPr>
          </a:p>
          <a:p>
            <a:r>
              <a:rPr lang="ru-RU" sz="2800" dirty="0">
                <a:latin typeface="+mn-lt"/>
              </a:rPr>
              <a:t>29 января,</a:t>
            </a:r>
            <a:r>
              <a:rPr lang="en-US" sz="2800" dirty="0">
                <a:latin typeface="+mn-lt"/>
              </a:rPr>
              <a:t> 30</a:t>
            </a:r>
            <a:r>
              <a:rPr lang="ru-RU" sz="2800" dirty="0">
                <a:latin typeface="+mn-lt"/>
              </a:rPr>
              <a:t> января, 1 февраля 2024 г.</a:t>
            </a:r>
          </a:p>
        </p:txBody>
      </p:sp>
    </p:spTree>
    <p:extLst>
      <p:ext uri="{BB962C8B-B14F-4D97-AF65-F5344CB8AC3E}">
        <p14:creationId xmlns:p14="http://schemas.microsoft.com/office/powerpoint/2010/main" val="56892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08283" y="328665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9" name="Текст 9"/>
          <p:cNvSpPr>
            <a:spLocks noGrp="1"/>
          </p:cNvSpPr>
          <p:nvPr>
            <p:ph type="body" sz="quarter" idx="11"/>
          </p:nvPr>
        </p:nvSpPr>
        <p:spPr>
          <a:xfrm>
            <a:off x="2385785" y="1003998"/>
            <a:ext cx="6883761" cy="78483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План проведения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Основные мероприятия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73087"/>
              </p:ext>
            </p:extLst>
          </p:nvPr>
        </p:nvGraphicFramePr>
        <p:xfrm>
          <a:off x="582478" y="1863231"/>
          <a:ext cx="11027044" cy="4240593"/>
        </p:xfrm>
        <a:graphic>
          <a:graphicData uri="http://schemas.openxmlformats.org/drawingml/2006/table">
            <a:tbl>
              <a:tblPr firstRow="1" firstCol="1" bandRow="1"/>
              <a:tblGrid>
                <a:gridCol w="1846745">
                  <a:extLst>
                    <a:ext uri="{9D8B030D-6E8A-4147-A177-3AD203B41FA5}">
                      <a16:colId xmlns:a16="http://schemas.microsoft.com/office/drawing/2014/main" val="779700260"/>
                    </a:ext>
                  </a:extLst>
                </a:gridCol>
                <a:gridCol w="9180299">
                  <a:extLst>
                    <a:ext uri="{9D8B030D-6E8A-4147-A177-3AD203B41FA5}">
                      <a16:colId xmlns:a16="http://schemas.microsoft.com/office/drawing/2014/main" val="444136676"/>
                    </a:ext>
                  </a:extLst>
                </a:gridCol>
              </a:tblGrid>
              <a:tr h="37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29 января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Заслушивание ключевых научных докладов институтов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32459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30 января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Заслушивание докладов о развитии научной деятельности филиалов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221268"/>
                  </a:ext>
                </a:extLst>
              </a:tr>
              <a:tr h="371875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 февраля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продвижении научной повестки НИЯУ МИФИ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180345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</a:t>
                      </a:r>
                      <a:r>
                        <a:rPr lang="ru-RU" sz="16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сотрудничества с ГК «Росатом» по созданию промышленных ядерных технологий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391505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публикационной активности ученых НИЯУ МИФИ, «</a:t>
                      </a:r>
                      <a:r>
                        <a:rPr lang="ru-RU" sz="16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неостепенённые</a:t>
                      </a:r>
                      <a:r>
                        <a:rPr lang="ru-RU" sz="16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» преподаватели НИЯУ МИФИ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220338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Montserrat" panose="020B0604020202020204" charset="0"/>
                          <a:cs typeface="Montserrat" panose="020B0604020202020204" charset="0"/>
                        </a:rPr>
                        <a:t>О продвижении результатов научно-исследовательской и издательской деятельности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213204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 журналов НИЯУ МИФИ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94429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Репозиторий</a:t>
                      </a: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и развитие открытых данных НИЯУ МИФИ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174546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научно-методической издательской деятельности</a:t>
                      </a:r>
                      <a:r>
                        <a:rPr lang="ru-RU" sz="16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НИЯУ МИФИ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458750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научно-инновационной деятельности НИЯУ МИФИ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989638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Круглый стол «О работе аспирантуры и диссертационных советов НИЯУ МИФИ»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22807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5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6325" y="251589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482081" y="710866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29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81342"/>
              </p:ext>
            </p:extLst>
          </p:nvPr>
        </p:nvGraphicFramePr>
        <p:xfrm>
          <a:off x="550416" y="1415162"/>
          <a:ext cx="11322694" cy="430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271">
                  <a:extLst>
                    <a:ext uri="{9D8B030D-6E8A-4147-A177-3AD203B41FA5}">
                      <a16:colId xmlns:a16="http://schemas.microsoft.com/office/drawing/2014/main" val="2893716720"/>
                    </a:ext>
                  </a:extLst>
                </a:gridCol>
                <a:gridCol w="1340529">
                  <a:extLst>
                    <a:ext uri="{9D8B030D-6E8A-4147-A177-3AD203B41FA5}">
                      <a16:colId xmlns:a16="http://schemas.microsoft.com/office/drawing/2014/main" val="964140194"/>
                    </a:ext>
                  </a:extLst>
                </a:gridCol>
                <a:gridCol w="9493894">
                  <a:extLst>
                    <a:ext uri="{9D8B030D-6E8A-4147-A177-3AD203B41FA5}">
                      <a16:colId xmlns:a16="http://schemas.microsoft.com/office/drawing/2014/main" val="3083518498"/>
                    </a:ext>
                  </a:extLst>
                </a:gridCol>
              </a:tblGrid>
              <a:tr h="466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9450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09.00 – 10.00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Прибытие и регистрация участников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858985789"/>
                  </a:ext>
                </a:extLst>
              </a:tr>
              <a:tr h="230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10.00 – 10.15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Приветственное слово ректора НИЯУ МИФИ Шевченко В.И.</a:t>
                      </a: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464"/>
                  </a:ext>
                </a:extLst>
              </a:tr>
              <a:tr h="34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10.15 – 10.30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«Физика экстремального состояния вещества на лазерном комплексе ЭЛЬФ: исследовательская программа и статус проекта»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- Кузнецов Андрей Петрович,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д.ф-м.н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директор института лазерных и плазменных технологий НИЯУ МИФИ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8453614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10.30 – 10.35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394237480"/>
                  </a:ext>
                </a:extLst>
              </a:tr>
              <a:tr h="41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10.35 – 10.50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«НИЯУ МИФИ в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коллаборациях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мегасайенс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-проекта NICA: статус участия»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– Тараненко Аркадий Владимирович, PhD, доцент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410931272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10.50 – 10.55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612703232"/>
                  </a:ext>
                </a:extLst>
              </a:tr>
              <a:tr h="332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3.</a:t>
                      </a: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10.55 – 11.10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«Современные физические методы диагностики малых концентраций органических и биоорганических соединений»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Чистяков Александр Александрович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д.ф-м.н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профессор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110292480"/>
                  </a:ext>
                </a:extLst>
              </a:tr>
              <a:tr h="249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11.10 – 11.15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938192833"/>
                  </a:ext>
                </a:extLst>
              </a:tr>
              <a:tr h="332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1.15 – 11.30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Повышение эффективности работы реакторов на быстрых нейтронах с инновационными топливными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композициями»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– Тарасова Мария Сергеевна, к.т.н., главный специалист ИПЯТ НИЯУ МИФИ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10431513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11.30 – 11.35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62751123"/>
                  </a:ext>
                </a:extLst>
              </a:tr>
              <a:tr h="259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11.35 – 11.50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«Биологические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vitro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и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vivo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платформы для доклинических исследований инновационных лекарственных средств и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наноматериалов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Блинова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Екатерина Валериевна, д.м.н., заведующий кафедрой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615422295"/>
                  </a:ext>
                </a:extLst>
              </a:tr>
              <a:tr h="259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11.50 – 11.55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48411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56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5070" y="284613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575070" y="679402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29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77626"/>
              </p:ext>
            </p:extLst>
          </p:nvPr>
        </p:nvGraphicFramePr>
        <p:xfrm>
          <a:off x="399081" y="1048734"/>
          <a:ext cx="11568017" cy="5127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2">
                  <a:extLst>
                    <a:ext uri="{9D8B030D-6E8A-4147-A177-3AD203B41FA5}">
                      <a16:colId xmlns:a16="http://schemas.microsoft.com/office/drawing/2014/main" val="2893716720"/>
                    </a:ext>
                  </a:extLst>
                </a:gridCol>
                <a:gridCol w="1240349">
                  <a:extLst>
                    <a:ext uri="{9D8B030D-6E8A-4147-A177-3AD203B41FA5}">
                      <a16:colId xmlns:a16="http://schemas.microsoft.com/office/drawing/2014/main" val="964140194"/>
                    </a:ext>
                  </a:extLst>
                </a:gridCol>
                <a:gridCol w="9841896">
                  <a:extLst>
                    <a:ext uri="{9D8B030D-6E8A-4147-A177-3AD203B41FA5}">
                      <a16:colId xmlns:a16="http://schemas.microsoft.com/office/drawing/2014/main" val="3083518498"/>
                    </a:ext>
                  </a:extLst>
                </a:gridCol>
              </a:tblGrid>
              <a:tr h="148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94509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Montserrat" panose="020B0604020202020204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cs typeface="Montserrat" panose="020B0604020202020204" charset="0"/>
                        </a:rPr>
                        <a:t>11.55 – 12.10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  «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Конвергенция методов машинного обучения и символьного искусственного интеллекта в проектах Исследовательского центра ИИ НИЯУ МИФИ в области транспорта и логистики»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Докладчик - Климов Валентин Вячеславович, к.т.н., и.о. директора института интеллектуальных кибернетических систем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424955865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12.10 – 12.15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8049301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7.</a:t>
                      </a: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12.15 – 12.30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«Использование искусственного интеллекта при анализе международных отношений»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Докладчик: Артамонов Алексей Анатольевич, к.т.н., доцент, заведующий кафедрой анализа конкурентных систем института международных отношений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21357293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12.30 – 12.35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046717815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.35 – 12.50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«Квантово-стойкая криптография и перспективы её развития»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Запечников Сергей Владимирович, д.т.н., профессор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894431656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12.50 – 12.55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798259973"/>
                  </a:ext>
                </a:extLst>
              </a:tr>
              <a:tr h="326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12.55 – 13.10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Криптопирамиды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: новые вызовы и угрозы ПОД/ФТ»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Морозов Николай Владимирович, к.э.н., доцент кафедры финансового мониторинга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87166840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13.10 – 13.15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156425092"/>
                  </a:ext>
                </a:extLst>
              </a:tr>
              <a:tr h="593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13.15 – 13.30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«Основы российской государственности» для инженерно-технических и естественно-научных специальностей: история создания, структура, методология.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Уваров Павел Юрьевич, д.и.н., член-корреспондент РАН, заведующий лабораторией социальной истории и антропологии науки центра изучения культурного наследия Института фундаментальных проблем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социо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-гуманитарных наук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993053824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13.30 – 13.35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3095059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13.35 – 13.50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«Гуманитарно-технологическая революция и смена устаревших экономических парадигм»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Агеев Александр Иванович, д.э.н., заведующий кафедрой управления бизнес проектами, профессор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503539857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13.50 – 13.55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36512053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14.00</a:t>
                      </a:r>
                      <a:r>
                        <a:rPr lang="ru-RU" sz="12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15.30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Обед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42802228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15.30 – 17.30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Доклады молодых ученых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012239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35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98710" y="242834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575070" y="735277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30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20624"/>
              </p:ext>
            </p:extLst>
          </p:nvPr>
        </p:nvGraphicFramePr>
        <p:xfrm>
          <a:off x="575070" y="1247497"/>
          <a:ext cx="11214476" cy="4831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637">
                  <a:extLst>
                    <a:ext uri="{9D8B030D-6E8A-4147-A177-3AD203B41FA5}">
                      <a16:colId xmlns:a16="http://schemas.microsoft.com/office/drawing/2014/main" val="1192780861"/>
                    </a:ext>
                  </a:extLst>
                </a:gridCol>
                <a:gridCol w="1263503">
                  <a:extLst>
                    <a:ext uri="{9D8B030D-6E8A-4147-A177-3AD203B41FA5}">
                      <a16:colId xmlns:a16="http://schemas.microsoft.com/office/drawing/2014/main" val="3454520949"/>
                    </a:ext>
                  </a:extLst>
                </a:gridCol>
                <a:gridCol w="3801425">
                  <a:extLst>
                    <a:ext uri="{9D8B030D-6E8A-4147-A177-3AD203B41FA5}">
                      <a16:colId xmlns:a16="http://schemas.microsoft.com/office/drawing/2014/main" val="13223371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96792576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3767796582"/>
                    </a:ext>
                  </a:extLst>
                </a:gridCol>
                <a:gridCol w="3675356">
                  <a:extLst>
                    <a:ext uri="{9D8B030D-6E8A-4147-A177-3AD203B41FA5}">
                      <a16:colId xmlns:a16="http://schemas.microsoft.com/office/drawing/2014/main" val="1550831084"/>
                    </a:ext>
                  </a:extLst>
                </a:gridCol>
              </a:tblGrid>
              <a:tr h="412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п/п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Доклады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п/п</a:t>
                      </a: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Время проведения</a:t>
                      </a: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Доклады</a:t>
                      </a: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54738"/>
                  </a:ext>
                </a:extLst>
              </a:tr>
              <a:tr h="32290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            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09.00 – 10.00                     Прибытие и регистрация участников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78984"/>
                  </a:ext>
                </a:extLst>
              </a:tr>
              <a:tr h="306312">
                <a:tc grid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              10.00 – 10.15                    Приветственное слово ректора НИЯУ МИФИ Шевченко В.И.</a:t>
                      </a: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29231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10.15 – 10.30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ИАТЭ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Панов А.В., и. о. директора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7.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12.05 – 12.20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ОТИ НИЯУ МИФИ</a:t>
                      </a: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Иванов И.А., директор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79560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2.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3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 – 10.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4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СарФТИ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Сироткина А.Г.,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8.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12.20 – 12.35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ТИ НИЯУ МИФИ</a:t>
                      </a: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Рябцун В.В., директор</a:t>
                      </a:r>
                      <a:endParaRPr lang="ru-RU" sz="1300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206913447"/>
                  </a:ext>
                </a:extLst>
              </a:tr>
              <a:tr h="50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3.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10.45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– 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СФТИ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Линник О.В.,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</a:rPr>
                        <a:t>12.35 – 12.55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</a:rPr>
                        <a:t>Обсуждение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700001670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4.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 – 11.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ВИТИ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Руденко В.А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9.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12.55 – 13.10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ТТИ НИЯУ МИФИ</a:t>
                      </a: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Улитина Т.И., директор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2470113904"/>
                  </a:ext>
                </a:extLst>
              </a:tr>
              <a:tr h="266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 – 11.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3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Обсуждение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13.10 – 13.25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НТИ НИЯУ МИФИ</a:t>
                      </a: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Карякин А.В., и.о. руководителя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98288"/>
                  </a:ext>
                </a:extLst>
              </a:tr>
              <a:tr h="568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11.35 – 11.50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СТИ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Карпов С.А.,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13.25 – 13.40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БИТИ НИЯУ МИФИ</a:t>
                      </a: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Земсков В.М.,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402732105"/>
                  </a:ext>
                </a:extLst>
              </a:tr>
              <a:tr h="4705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6.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11.50 – 12.05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ДИТИ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Бегинина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И.И.,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13.40 – 13.55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НВПИ НИЯУ МИФИ</a:t>
                      </a: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Булатова Е.Н.,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5802"/>
                  </a:ext>
                </a:extLst>
              </a:tr>
              <a:tr h="41236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13.55 – 14.15</a:t>
                      </a: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9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92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35428" y="204921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605249" y="697364"/>
            <a:ext cx="7757516" cy="646331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1 февраля 2024  г.     </a:t>
            </a:r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22945"/>
              </p:ext>
            </p:extLst>
          </p:nvPr>
        </p:nvGraphicFramePr>
        <p:xfrm>
          <a:off x="635428" y="1189807"/>
          <a:ext cx="11081292" cy="4946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565">
                  <a:extLst>
                    <a:ext uri="{9D8B030D-6E8A-4147-A177-3AD203B41FA5}">
                      <a16:colId xmlns:a16="http://schemas.microsoft.com/office/drawing/2014/main" val="1005349286"/>
                    </a:ext>
                  </a:extLst>
                </a:gridCol>
                <a:gridCol w="7169566">
                  <a:extLst>
                    <a:ext uri="{9D8B030D-6E8A-4147-A177-3AD203B41FA5}">
                      <a16:colId xmlns:a16="http://schemas.microsoft.com/office/drawing/2014/main" val="2510387480"/>
                    </a:ext>
                  </a:extLst>
                </a:gridCol>
                <a:gridCol w="2199161">
                  <a:extLst>
                    <a:ext uri="{9D8B030D-6E8A-4147-A177-3AD203B41FA5}">
                      <a16:colId xmlns:a16="http://schemas.microsoft.com/office/drawing/2014/main" val="1859125012"/>
                    </a:ext>
                  </a:extLst>
                </a:gridCol>
              </a:tblGrid>
              <a:tr h="51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10419"/>
                  </a:ext>
                </a:extLst>
              </a:tr>
              <a:tr h="375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09.00 – 10.00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Прибытие и регистрация участников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654969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10.00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10.15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Приветственное слово – сообщение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Шевченко В.И.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3766340"/>
                  </a:ext>
                </a:extLst>
              </a:tr>
              <a:tr h="34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10.15 – 10.25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продвижении научной повестки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Тихомиров Г.В.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468375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10.25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10.35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956221"/>
                  </a:ext>
                </a:extLst>
              </a:tr>
              <a:tr h="530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10.40 – 10.50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10.50 – 11.00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публикационной активности ученых НИЯУ МИФИ,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неостепенённые</a:t>
                      </a: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» преподаватели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Киреев С.В.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Стукалова Т.Н.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082588"/>
                  </a:ext>
                </a:extLst>
              </a:tr>
              <a:tr h="283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11.00 – 11.20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942200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11.25 – 11.40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научно-инновационной деятельности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Каргин Н.И.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27883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11.40 – 11.50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503387"/>
                  </a:ext>
                </a:extLst>
              </a:tr>
              <a:tr h="530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11.55 – 12.10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</a:t>
                      </a:r>
                      <a:r>
                        <a:rPr lang="ru-RU" sz="14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сотрудничества с ГК «Росатом» по созданию промышленных ядерных технологий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Глаговский</a:t>
                      </a: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Э.М.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181447"/>
                  </a:ext>
                </a:extLst>
              </a:tr>
              <a:tr h="329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12.10 – 12.20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465641"/>
                  </a:ext>
                </a:extLst>
              </a:tr>
              <a:tr h="36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12.25 – 12.35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Продвижение результатов научно-исследовательской и издательской деятельности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Барбашина Н.С., </a:t>
                      </a:r>
                      <a:endParaRPr lang="ru-RU" sz="1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9686859"/>
                  </a:ext>
                </a:extLst>
              </a:tr>
              <a:tr h="361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12.35 – 12.50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 журналов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Смирнов</a:t>
                      </a:r>
                      <a:r>
                        <a:rPr lang="ru-RU" sz="14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А.Д.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0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68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35428" y="204921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605249" y="697364"/>
            <a:ext cx="8201400" cy="646331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1 февраля 2024  г.     </a:t>
            </a:r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23614"/>
              </p:ext>
            </p:extLst>
          </p:nvPr>
        </p:nvGraphicFramePr>
        <p:xfrm>
          <a:off x="635428" y="1343695"/>
          <a:ext cx="11080472" cy="4869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112">
                  <a:extLst>
                    <a:ext uri="{9D8B030D-6E8A-4147-A177-3AD203B41FA5}">
                      <a16:colId xmlns:a16="http://schemas.microsoft.com/office/drawing/2014/main" val="1005349286"/>
                    </a:ext>
                  </a:extLst>
                </a:gridCol>
                <a:gridCol w="6383044">
                  <a:extLst>
                    <a:ext uri="{9D8B030D-6E8A-4147-A177-3AD203B41FA5}">
                      <a16:colId xmlns:a16="http://schemas.microsoft.com/office/drawing/2014/main" val="2510387480"/>
                    </a:ext>
                  </a:extLst>
                </a:gridCol>
                <a:gridCol w="3122316">
                  <a:extLst>
                    <a:ext uri="{9D8B030D-6E8A-4147-A177-3AD203B41FA5}">
                      <a16:colId xmlns:a16="http://schemas.microsoft.com/office/drawing/2014/main" val="1859125012"/>
                    </a:ext>
                  </a:extLst>
                </a:gridCol>
              </a:tblGrid>
              <a:tr h="620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10419"/>
                  </a:ext>
                </a:extLst>
              </a:tr>
              <a:tr h="361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12.50 – 13.05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Репозиторий</a:t>
                      </a: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и развитие открытых данных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Стукалова Т.Н.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541686"/>
                  </a:ext>
                </a:extLst>
              </a:tr>
              <a:tr h="301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13.05 – 13.20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261009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13.25 – 13.45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научно-методической издательской деятельности</a:t>
                      </a:r>
                      <a:r>
                        <a:rPr lang="ru-RU" sz="14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Весна Е.Б., Нагорнов О.В.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547405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13.45 – 13.55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3865"/>
                  </a:ext>
                </a:extLst>
              </a:tr>
              <a:tr h="41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14.00 – 15.30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Обед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15166"/>
                  </a:ext>
                </a:extLst>
              </a:tr>
              <a:tr h="550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15.30 – 17.50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Круглый стол «О работе аспирантуры и диссертационных советов НИЯУ МИФИ»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966684"/>
                  </a:ext>
                </a:extLst>
              </a:tr>
              <a:tr h="390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15.30 – 16.00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- О работе аспирантуры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Нагорнов О.В., Самойленко Н.В.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797926"/>
                  </a:ext>
                </a:extLst>
              </a:tr>
              <a:tr h="363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16.00 – 16.30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- О работе диссертационных советов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Кудряшов Н.А., Карандаев И.Ю.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235759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16.30 – 17.50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- Сообщения институтов об актуальных вопросах работы с аспирантами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Руководители институтов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802160"/>
                  </a:ext>
                </a:extLst>
              </a:tr>
              <a:tr h="395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17.50 – 18.10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- 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241019"/>
                  </a:ext>
                </a:extLst>
              </a:tr>
              <a:tr h="260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18.10 – 18.30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Заключительное слово ректора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Шевченко В.И.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95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98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569,7,Конструируем будущее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11792</TotalTime>
  <Words>1190</Words>
  <Application>Microsoft Office PowerPoint</Application>
  <PresentationFormat>Широкоэкранный</PresentationFormat>
  <Paragraphs>268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Montserrat</vt:lpstr>
      <vt:lpstr>Шаблон МИФИ</vt:lpstr>
      <vt:lpstr>1_Шаблон МИФИ</vt:lpstr>
      <vt:lpstr>think-cell Slide</vt:lpstr>
      <vt:lpstr>Презентация PowerPoint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User</cp:lastModifiedBy>
  <cp:revision>1198</cp:revision>
  <cp:lastPrinted>2024-01-17T12:58:19Z</cp:lastPrinted>
  <dcterms:created xsi:type="dcterms:W3CDTF">2020-05-28T16:18:16Z</dcterms:created>
  <dcterms:modified xsi:type="dcterms:W3CDTF">2024-01-22T12:08:25Z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